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09"/>
  </p:notesMasterIdLst>
  <p:handoutMasterIdLst>
    <p:handoutMasterId r:id="rId110"/>
  </p:handoutMasterIdLst>
  <p:sldIdLst>
    <p:sldId id="309" r:id="rId2"/>
    <p:sldId id="464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359" r:id="rId16"/>
    <p:sldId id="440" r:id="rId17"/>
    <p:sldId id="489" r:id="rId18"/>
    <p:sldId id="451" r:id="rId19"/>
    <p:sldId id="331" r:id="rId20"/>
    <p:sldId id="312" r:id="rId21"/>
    <p:sldId id="360" r:id="rId22"/>
    <p:sldId id="370" r:id="rId23"/>
    <p:sldId id="478" r:id="rId24"/>
    <p:sldId id="362" r:id="rId25"/>
    <p:sldId id="363" r:id="rId26"/>
    <p:sldId id="364" r:id="rId27"/>
    <p:sldId id="487" r:id="rId28"/>
    <p:sldId id="365" r:id="rId29"/>
    <p:sldId id="366" r:id="rId30"/>
    <p:sldId id="367" r:id="rId31"/>
    <p:sldId id="488" r:id="rId32"/>
    <p:sldId id="368" r:id="rId33"/>
    <p:sldId id="369" r:id="rId34"/>
    <p:sldId id="442" r:id="rId35"/>
    <p:sldId id="371" r:id="rId36"/>
    <p:sldId id="481" r:id="rId37"/>
    <p:sldId id="482" r:id="rId38"/>
    <p:sldId id="483" r:id="rId39"/>
    <p:sldId id="484" r:id="rId40"/>
    <p:sldId id="485" r:id="rId41"/>
    <p:sldId id="480" r:id="rId42"/>
    <p:sldId id="486" r:id="rId43"/>
    <p:sldId id="372" r:id="rId44"/>
    <p:sldId id="374" r:id="rId45"/>
    <p:sldId id="375" r:id="rId46"/>
    <p:sldId id="376" r:id="rId47"/>
    <p:sldId id="463" r:id="rId48"/>
    <p:sldId id="390" r:id="rId49"/>
    <p:sldId id="373" r:id="rId50"/>
    <p:sldId id="377" r:id="rId51"/>
    <p:sldId id="378" r:id="rId52"/>
    <p:sldId id="379" r:id="rId53"/>
    <p:sldId id="380" r:id="rId54"/>
    <p:sldId id="441" r:id="rId55"/>
    <p:sldId id="381" r:id="rId56"/>
    <p:sldId id="383" r:id="rId57"/>
    <p:sldId id="384" r:id="rId58"/>
    <p:sldId id="385" r:id="rId59"/>
    <p:sldId id="386" r:id="rId60"/>
    <p:sldId id="388" r:id="rId61"/>
    <p:sldId id="387" r:id="rId62"/>
    <p:sldId id="453" r:id="rId63"/>
    <p:sldId id="454" r:id="rId64"/>
    <p:sldId id="393" r:id="rId65"/>
    <p:sldId id="392" r:id="rId66"/>
    <p:sldId id="395" r:id="rId67"/>
    <p:sldId id="399" r:id="rId68"/>
    <p:sldId id="400" r:id="rId69"/>
    <p:sldId id="401" r:id="rId70"/>
    <p:sldId id="409" r:id="rId71"/>
    <p:sldId id="403" r:id="rId72"/>
    <p:sldId id="396" r:id="rId73"/>
    <p:sldId id="404" r:id="rId74"/>
    <p:sldId id="405" r:id="rId75"/>
    <p:sldId id="406" r:id="rId76"/>
    <p:sldId id="402" r:id="rId77"/>
    <p:sldId id="407" r:id="rId78"/>
    <p:sldId id="408" r:id="rId79"/>
    <p:sldId id="457" r:id="rId80"/>
    <p:sldId id="391" r:id="rId81"/>
    <p:sldId id="411" r:id="rId82"/>
    <p:sldId id="410" r:id="rId83"/>
    <p:sldId id="412" r:id="rId84"/>
    <p:sldId id="413" r:id="rId85"/>
    <p:sldId id="414" r:id="rId86"/>
    <p:sldId id="415" r:id="rId87"/>
    <p:sldId id="416" r:id="rId88"/>
    <p:sldId id="417" r:id="rId89"/>
    <p:sldId id="418" r:id="rId90"/>
    <p:sldId id="419" r:id="rId91"/>
    <p:sldId id="479" r:id="rId92"/>
    <p:sldId id="432" r:id="rId93"/>
    <p:sldId id="433" r:id="rId94"/>
    <p:sldId id="434" r:id="rId95"/>
    <p:sldId id="436" r:id="rId96"/>
    <p:sldId id="437" r:id="rId97"/>
    <p:sldId id="458" r:id="rId98"/>
    <p:sldId id="459" r:id="rId99"/>
    <p:sldId id="438" r:id="rId100"/>
    <p:sldId id="449" r:id="rId101"/>
    <p:sldId id="460" r:id="rId102"/>
    <p:sldId id="445" r:id="rId103"/>
    <p:sldId id="461" r:id="rId104"/>
    <p:sldId id="446" r:id="rId105"/>
    <p:sldId id="447" r:id="rId106"/>
    <p:sldId id="462" r:id="rId107"/>
    <p:sldId id="452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田 雄太" initials="石田" lastIdx="1" clrIdx="0">
    <p:extLst>
      <p:ext uri="{19B8F6BF-5375-455C-9EA6-DF929625EA0E}">
        <p15:presenceInfo xmlns:p15="http://schemas.microsoft.com/office/powerpoint/2012/main" userId="S-1-5-21-2319409950-2389570134-4242108266-269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7" autoAdjust="0"/>
    <p:restoredTop sz="90323" autoAdjust="0"/>
  </p:normalViewPr>
  <p:slideViewPr>
    <p:cSldViewPr snapToGrid="0">
      <p:cViewPr varScale="1">
        <p:scale>
          <a:sx n="89" d="100"/>
          <a:sy n="89" d="100"/>
        </p:scale>
        <p:origin x="96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4:23:48.1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D6C70-1948-44F0-86EE-029C29C1942B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AE8D-5DE2-4F5E-A259-6FC9E2B4E1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93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9785B-D559-45A4-A544-D4A297F8A73F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BA40F-AE3B-4A40-9CF4-3363CFCAF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2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ノートを取る時間　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54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ゆっくりやって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分くらい　</a:t>
            </a:r>
            <a:r>
              <a:rPr kumimoji="1" lang="en-US" altLang="ja-JP" dirty="0" smtClean="0"/>
              <a:t>+ </a:t>
            </a:r>
            <a:r>
              <a:rPr kumimoji="1" lang="ja-JP" altLang="en-US" dirty="0" smtClean="0"/>
              <a:t>サポートで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分くらい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05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質問に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66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08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62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47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96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97708" y="230659"/>
            <a:ext cx="11780109" cy="6392563"/>
          </a:xfrm>
          <a:prstGeom prst="rect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8505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650789" y="3693255"/>
            <a:ext cx="10783330" cy="302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8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51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26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4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578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928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34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06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157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30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2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204788" y="222251"/>
            <a:ext cx="11768138" cy="638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95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プログラミング基礎演習</a:t>
            </a:r>
            <a:r>
              <a:rPr lang="en-US" altLang="ja-JP" dirty="0"/>
              <a:t>I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第</a:t>
            </a:r>
            <a:r>
              <a:rPr lang="en-US" altLang="ja-JP" sz="3600" dirty="0" smtClean="0"/>
              <a:t>4</a:t>
            </a:r>
            <a:r>
              <a:rPr lang="ja-JP" altLang="en-US" sz="3600" dirty="0" smtClean="0"/>
              <a:t>回　キーボード入力と</a:t>
            </a:r>
            <a:r>
              <a:rPr lang="en-US" altLang="ja-JP" sz="3600" dirty="0" smtClean="0"/>
              <a:t>if</a:t>
            </a:r>
            <a:r>
              <a:rPr lang="ja-JP" altLang="en-US" sz="3600" dirty="0" smtClean="0"/>
              <a:t>文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201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42474" y="800285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まとめ：変数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945349" y="1061895"/>
            <a:ext cx="62392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入れ物</a:t>
            </a:r>
            <a:endParaRPr kumimoji="1" lang="en-US" altLang="ja-JP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45349" y="5556065"/>
            <a:ext cx="4302781" cy="68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・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ソースの可読性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が高まる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945349" y="4954046"/>
            <a:ext cx="62167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・値を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修正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する場合</a:t>
            </a:r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か所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だけで済む！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489132" y="4287872"/>
            <a:ext cx="1417376" cy="764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メリット</a:t>
            </a:r>
            <a:endParaRPr kumimoji="1" lang="en-US" altLang="ja-JP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945349" y="2370065"/>
            <a:ext cx="6096000" cy="19728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保存するデータによって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入れ物の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型を変える必要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(</a:t>
            </a:r>
            <a:r>
              <a:rPr kumimoji="1" lang="en-US" altLang="ja-JP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int,String,double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945349" y="1724406"/>
            <a:ext cx="6239209" cy="68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・名前を自分で決めれるがルールがある</a:t>
            </a:r>
            <a:endParaRPr kumimoji="1" lang="en-US" altLang="ja-JP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9884979" y="38940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9542953" y="1900095"/>
            <a:ext cx="1145217" cy="50449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207062" y="29192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026" name="Picture 2" descr="ルールブック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170" y="1693178"/>
            <a:ext cx="1272165" cy="14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33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8" grpId="0"/>
      <p:bldP spid="9" grpId="0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139162" y="3078270"/>
            <a:ext cx="3954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本日のまとめ！</a:t>
            </a:r>
            <a:endParaRPr kumimoji="1" lang="ja-JP" altLang="en-US" sz="4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7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5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8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3334327"/>
            <a:ext cx="154251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　　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98187" y="307276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8218" y="2918691"/>
            <a:ext cx="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45192" y="3039040"/>
            <a:ext cx="3802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</a:t>
            </a:r>
            <a:r>
              <a:rPr kumimoji="1" lang="en-US" altLang="ja-JP" sz="2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2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98187" y="3596328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(not equal)</a:t>
            </a:r>
            <a:endParaRPr kumimoji="1" lang="ja-JP" altLang="en-US" sz="105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54428" y="3546952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8187" y="4071273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～より小さい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(less)</a:t>
            </a:r>
            <a:endParaRPr kumimoji="1" lang="ja-JP" altLang="en-US" sz="20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98187" y="4555071"/>
            <a:ext cx="244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～より大きい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98187" y="5038869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～以下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98187" y="5562434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～以上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55751" y="4040496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より小さいなら真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54428" y="4513900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より大きいなら真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70578" y="5053555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770578" y="5562434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以上なら真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49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7" grpId="0"/>
      <p:bldP spid="20" grpId="0"/>
      <p:bldP spid="21" grpId="0"/>
      <p:bldP spid="22" grpId="0"/>
      <p:bldP spid="24" grpId="0"/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5084592" y="3085929"/>
            <a:ext cx="4058489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18907" y="3085929"/>
            <a:ext cx="3667875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772715"/>
            <a:ext cx="2825963" cy="28925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501980" y="4473822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201399" y="44928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20217" y="1411978"/>
            <a:ext cx="10209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これまででは実行するか否かしか制御出来ていませんでした。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「ある条件が真なら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」、「それ以外なら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という処理を行いたいときに困ります。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これを簡単に解決するのが</a:t>
            </a:r>
            <a:r>
              <a:rPr kumimoji="1" lang="en-US" altLang="ja-JP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になります。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06401" y="3328043"/>
            <a:ext cx="32928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を複数使って実現する場合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&lt;=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96780" y="3328043"/>
            <a:ext cx="35333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052024" y="5574812"/>
            <a:ext cx="2025775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側の反対の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条件を書く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0" name="カギ線コネクタ 19"/>
          <p:cNvCxnSpPr/>
          <p:nvPr/>
        </p:nvCxnSpPr>
        <p:spPr>
          <a:xfrm rot="10800000">
            <a:off x="2989782" y="4723704"/>
            <a:ext cx="862673" cy="851108"/>
          </a:xfrm>
          <a:prstGeom prst="bentConnector3">
            <a:avLst>
              <a:gd name="adj1" fmla="val 95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725309" y="5497307"/>
            <a:ext cx="2336498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のニュアンスは「それ以外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7" name="カギ線コネクタ 26"/>
          <p:cNvCxnSpPr/>
          <p:nvPr/>
        </p:nvCxnSpPr>
        <p:spPr>
          <a:xfrm rot="10800000">
            <a:off x="6231781" y="4451428"/>
            <a:ext cx="1237532" cy="1061001"/>
          </a:xfrm>
          <a:prstGeom prst="bentConnector3">
            <a:avLst>
              <a:gd name="adj1" fmla="val 1679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8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4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33" y="261515"/>
            <a:ext cx="1549096" cy="15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四角形吹き出し 10"/>
          <p:cNvSpPr/>
          <p:nvPr/>
        </p:nvSpPr>
        <p:spPr>
          <a:xfrm>
            <a:off x="5712431" y="1641927"/>
            <a:ext cx="2383605" cy="447190"/>
          </a:xfrm>
          <a:prstGeom prst="wedgeRectCallout">
            <a:avLst>
              <a:gd name="adj1" fmla="val -22988"/>
              <a:gd name="adj2" fmla="val 103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4853" y="817955"/>
            <a:ext cx="6604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今日の内容で出来るようになった事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853" y="2367051"/>
            <a:ext cx="4469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好きな名前を設定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したり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きな値の計算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を行える！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74" y="1889590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71674" y="369555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 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神木隆之介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女勇者のイラスト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37" y="1993455"/>
            <a:ext cx="1702099" cy="1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8000037" y="372812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ガーネット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79566" y="17049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俺はこの名前にする！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四角形吹き出し 12"/>
          <p:cNvSpPr/>
          <p:nvPr/>
        </p:nvSpPr>
        <p:spPr>
          <a:xfrm>
            <a:off x="9041887" y="1587016"/>
            <a:ext cx="1920527" cy="447190"/>
          </a:xfrm>
          <a:prstGeom prst="wedgeRectCallout">
            <a:avLst>
              <a:gd name="adj1" fmla="val -35919"/>
              <a:gd name="adj2" fmla="val 1222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109022" y="165001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私はこの名前で！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雷の魔法使い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62" y="4456686"/>
            <a:ext cx="1984234" cy="21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四角形吹き出し 15"/>
          <p:cNvSpPr/>
          <p:nvPr/>
        </p:nvSpPr>
        <p:spPr>
          <a:xfrm>
            <a:off x="371935" y="4393689"/>
            <a:ext cx="2383605" cy="888256"/>
          </a:xfrm>
          <a:prstGeom prst="wedgeRectCallout">
            <a:avLst>
              <a:gd name="adj1" fmla="val 42530"/>
              <a:gd name="adj2" fmla="val 70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39070" y="4456686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今度は魔法攻撃だ！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8658" y="5281945"/>
            <a:ext cx="6596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によって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「計算内容を変更」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表示内容を変更」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など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処理の分岐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が可能になり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汎用性が高まった！</a:t>
            </a:r>
            <a:endParaRPr kumimoji="1" lang="en-US" altLang="ja-JP" sz="2400" dirty="0" smtClean="0">
              <a:solidFill>
                <a:schemeClr val="accent2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9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2" grpId="0"/>
      <p:bldP spid="10" grpId="0"/>
      <p:bldP spid="13" grpId="0" animBg="1"/>
      <p:bldP spid="16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" y="1185264"/>
            <a:ext cx="6743978" cy="2598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703325"/>
            <a:ext cx="4980193" cy="393583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54913" y="3920439"/>
            <a:ext cx="4089745" cy="13076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結果を小数点ではなく</a:t>
            </a:r>
            <a:endParaRPr kumimoji="1" lang="en-US" altLang="ja-JP" sz="28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</a:t>
            </a:r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で扱いたい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フレーム 10"/>
          <p:cNvSpPr/>
          <p:nvPr/>
        </p:nvSpPr>
        <p:spPr>
          <a:xfrm>
            <a:off x="8829368" y="2605548"/>
            <a:ext cx="2517058" cy="1956619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カギ線コネクタ 12"/>
          <p:cNvCxnSpPr/>
          <p:nvPr/>
        </p:nvCxnSpPr>
        <p:spPr>
          <a:xfrm flipV="1">
            <a:off x="5754336" y="3168099"/>
            <a:ext cx="3197935" cy="1504680"/>
          </a:xfrm>
          <a:prstGeom prst="bentConnector3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321" y="4809494"/>
            <a:ext cx="1786767" cy="1786767"/>
          </a:xfrm>
          <a:prstGeom prst="rect">
            <a:avLst/>
          </a:prstGeom>
        </p:spPr>
      </p:pic>
      <p:sp>
        <p:nvSpPr>
          <p:cNvPr id="16" name="フレーム 15"/>
          <p:cNvSpPr/>
          <p:nvPr/>
        </p:nvSpPr>
        <p:spPr>
          <a:xfrm>
            <a:off x="5461820" y="1895462"/>
            <a:ext cx="1553342" cy="2024977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" name="カギ線コネクタ 16"/>
          <p:cNvCxnSpPr/>
          <p:nvPr/>
        </p:nvCxnSpPr>
        <p:spPr>
          <a:xfrm rot="5400000" flipH="1" flipV="1">
            <a:off x="3924290" y="2383024"/>
            <a:ext cx="1573037" cy="1501792"/>
          </a:xfrm>
          <a:prstGeom prst="bentConnector3">
            <a:avLst>
              <a:gd name="adj1" fmla="val 100629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6040687" y="866159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こんな時どうすれば？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22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" y="1185264"/>
            <a:ext cx="6743978" cy="2598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703325"/>
            <a:ext cx="4980193" cy="3935834"/>
          </a:xfrm>
          <a:prstGeom prst="rect">
            <a:avLst/>
          </a:prstGeom>
        </p:spPr>
      </p:pic>
      <p:sp>
        <p:nvSpPr>
          <p:cNvPr id="11" name="フレーム 10"/>
          <p:cNvSpPr/>
          <p:nvPr/>
        </p:nvSpPr>
        <p:spPr>
          <a:xfrm>
            <a:off x="8829368" y="2605548"/>
            <a:ext cx="2517058" cy="1956619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カギ線コネクタ 12"/>
          <p:cNvCxnSpPr/>
          <p:nvPr/>
        </p:nvCxnSpPr>
        <p:spPr>
          <a:xfrm flipV="1">
            <a:off x="5754336" y="3168099"/>
            <a:ext cx="3197935" cy="1504680"/>
          </a:xfrm>
          <a:prstGeom prst="bentConnector3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矢印 1"/>
          <p:cNvSpPr/>
          <p:nvPr/>
        </p:nvSpPr>
        <p:spPr>
          <a:xfrm>
            <a:off x="658761" y="5574890"/>
            <a:ext cx="816077" cy="6390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63" y="5066600"/>
            <a:ext cx="1655676" cy="16556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71482" y="5632828"/>
            <a:ext cx="350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型を変換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すれば良い！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2360" y="485879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出来るの？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フレーム 15"/>
          <p:cNvSpPr/>
          <p:nvPr/>
        </p:nvSpPr>
        <p:spPr>
          <a:xfrm>
            <a:off x="5461820" y="1895462"/>
            <a:ext cx="1553342" cy="2024977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" name="カギ線コネクタ 16"/>
          <p:cNvCxnSpPr/>
          <p:nvPr/>
        </p:nvCxnSpPr>
        <p:spPr>
          <a:xfrm rot="5400000" flipH="1" flipV="1">
            <a:off x="3924290" y="2383024"/>
            <a:ext cx="1573037" cy="1501792"/>
          </a:xfrm>
          <a:prstGeom prst="bentConnector3">
            <a:avLst>
              <a:gd name="adj1" fmla="val 100629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6040687" y="866159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こんな時どうすれば？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654913" y="3920439"/>
            <a:ext cx="4089745" cy="13076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結果を小数点ではなく</a:t>
            </a:r>
            <a:endParaRPr kumimoji="1" lang="en-US" altLang="ja-JP" sz="28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</a:t>
            </a:r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で扱いたい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22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85331" y="2434029"/>
            <a:ext cx="471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変換したい値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または変数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前に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付きの型名を書けば良い</a:t>
            </a:r>
            <a:endParaRPr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4294967295"/>
          </p:nvPr>
        </p:nvSpPr>
        <p:spPr>
          <a:xfrm>
            <a:off x="5246922" y="1121908"/>
            <a:ext cx="5467188" cy="4528771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実装例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773380" y="2043209"/>
            <a:ext cx="5727833" cy="15617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90" y="3386294"/>
            <a:ext cx="2814517" cy="2814517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5804816" y="2757651"/>
            <a:ext cx="494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err="1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　　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120*1.12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27856" y="2386037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134.4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8216143" y="3890173"/>
            <a:ext cx="3396581" cy="1136250"/>
          </a:xfrm>
          <a:prstGeom prst="wedgeRectCallout">
            <a:avLst>
              <a:gd name="adj1" fmla="val 6552"/>
              <a:gd name="adj2" fmla="val -1317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6005" y="3947752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整数ではないので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err="1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型の変数に入らない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89849" y="1228395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4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5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89849" y="1228395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4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85331" y="2434029"/>
            <a:ext cx="471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変換したい値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または変数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前に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付きの型名を書けば良い</a:t>
            </a:r>
            <a:endParaRPr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4294967295"/>
          </p:nvPr>
        </p:nvSpPr>
        <p:spPr>
          <a:xfrm>
            <a:off x="5246922" y="1121908"/>
            <a:ext cx="5467188" cy="4528771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実装例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773380" y="2043209"/>
            <a:ext cx="5727833" cy="15617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90" y="3386294"/>
            <a:ext cx="2814517" cy="2814517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5804816" y="2757651"/>
            <a:ext cx="494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err="1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　　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120*1.12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27856" y="2386037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134.4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8354" y="2806986"/>
            <a:ext cx="3591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sz="36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　　　　　　　</a:t>
            </a:r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solidFill>
                <a:schemeClr val="accent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95392" y="3775596"/>
            <a:ext cx="5116180" cy="10554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（１３４．</a:t>
            </a:r>
            <a:r>
              <a:rPr kumimoji="1"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４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）を</a:t>
            </a:r>
            <a:endParaRPr kumimoji="1" lang="en-US" altLang="ja-JP" sz="32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en-US" altLang="ja-JP" sz="3200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型にキャスト</a:t>
            </a:r>
            <a:r>
              <a:rPr kumimoji="1"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kumimoji="1"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8541359" y="2871172"/>
            <a:ext cx="1702553" cy="483590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36506" y="238186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830077" y="2375925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57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06537 -0.2208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7" grpId="0" animBg="1"/>
      <p:bldP spid="20" grpId="0" animBg="1"/>
      <p:bldP spid="21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315" y="1429863"/>
            <a:ext cx="10515600" cy="521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復習</a:t>
            </a:r>
            <a:endParaRPr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96225"/>
              </p:ext>
            </p:extLst>
          </p:nvPr>
        </p:nvGraphicFramePr>
        <p:xfrm>
          <a:off x="1269715" y="1524458"/>
          <a:ext cx="10237342" cy="43925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8635">
                  <a:extLst>
                    <a:ext uri="{9D8B030D-6E8A-4147-A177-3AD203B41FA5}">
                      <a16:colId xmlns:a16="http://schemas.microsoft.com/office/drawing/2014/main" val="2977230728"/>
                    </a:ext>
                  </a:extLst>
                </a:gridCol>
                <a:gridCol w="8008707">
                  <a:extLst>
                    <a:ext uri="{9D8B030D-6E8A-4147-A177-3AD203B41FA5}">
                      <a16:colId xmlns:a16="http://schemas.microsoft.com/office/drawing/2014/main" val="3567059985"/>
                    </a:ext>
                  </a:extLst>
                </a:gridCol>
              </a:tblGrid>
              <a:tr h="467023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テーマ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内容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88307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変数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16237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キャスト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376343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定数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88622"/>
                  </a:ext>
                </a:extLst>
              </a:tr>
            </a:tbl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3482251" y="27307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名前は自分で決めれる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がルールがある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同じ名前は作成出来ない等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486951" y="1992050"/>
            <a:ext cx="4833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値を保存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する為の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のようなもの。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482251" y="2388356"/>
            <a:ext cx="6029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・値を修正する場合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か所変えるだけで済む。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482251" y="3543576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を行う為のもの。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82251" y="3912230"/>
            <a:ext cx="6607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・実数を整数に、整数を実数になど型変換を行う。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482251" y="4277914"/>
            <a:ext cx="5303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・使い方は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値の前に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型名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で変換する。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491487" y="4730360"/>
            <a:ext cx="5799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・一度代入した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値を変更させない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為のもの。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491487" y="5096044"/>
            <a:ext cx="672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・定義する際に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final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句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を付けることで定数になる。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482251" y="5464765"/>
            <a:ext cx="765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・名前は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全て大文字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にして判別しやすくするルールがある。</a:t>
            </a:r>
          </a:p>
        </p:txBody>
      </p:sp>
    </p:spTree>
    <p:extLst>
      <p:ext uri="{BB962C8B-B14F-4D97-AF65-F5344CB8AC3E}">
        <p14:creationId xmlns:p14="http://schemas.microsoft.com/office/powerpoint/2010/main" val="1825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8710"/>
            <a:ext cx="10515600" cy="521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復習問題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表示結果が右図のようになるのはどれ？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全て答えよ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10729" y="2343192"/>
            <a:ext cx="5468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095999" y="2414271"/>
            <a:ext cx="56223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21093" y="4511712"/>
            <a:ext cx="54042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7241" y="4508408"/>
            <a:ext cx="559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6035609" y="2427615"/>
            <a:ext cx="0" cy="405352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505905" y="4394942"/>
            <a:ext cx="11180189" cy="5943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836981" y="526962"/>
            <a:ext cx="3328827" cy="9039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計算結果＝</a:t>
            </a:r>
            <a:r>
              <a:rPr kumimoji="1"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81" y="2779382"/>
            <a:ext cx="5751505" cy="130830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1" y="4866155"/>
            <a:ext cx="5134574" cy="166465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92" y="4784815"/>
            <a:ext cx="5226519" cy="16963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5" y="2616297"/>
            <a:ext cx="5141086" cy="17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04853" y="817955"/>
            <a:ext cx="6353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前回</a:t>
            </a:r>
            <a:r>
              <a:rPr kumimoji="1" lang="ja-JP" altLang="en-US" sz="320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内容で出来るようになった事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5891" y="2185504"/>
            <a:ext cx="5609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計算結果を一時的に保存したり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特定の値を一度に変更することが可能に！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9873" y="5204421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計算結果など値を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使用したい型に変更が可能に！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Picture 2" descr="コンビニエンスストアのイラスト2（24時間表記なし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31" y="620191"/>
            <a:ext cx="2412965" cy="17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冷凍ショーケースのイラスト（開いた状態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53" y="1042588"/>
            <a:ext cx="1100979" cy="1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シフトを決める店長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64" y="2453498"/>
            <a:ext cx="1437461" cy="16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吹き出し 19"/>
          <p:cNvSpPr/>
          <p:nvPr/>
        </p:nvSpPr>
        <p:spPr>
          <a:xfrm>
            <a:off x="9447588" y="2046561"/>
            <a:ext cx="2383605" cy="1122847"/>
          </a:xfrm>
          <a:prstGeom prst="wedgeRectCallout">
            <a:avLst>
              <a:gd name="adj1" fmla="val -38504"/>
              <a:gd name="adj2" fmla="val 66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587368" y="2156593"/>
            <a:ext cx="214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消費税変わったから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全商品１つ１つ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値段変えといて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34" name="Picture 10" descr="賞金を獲得した人のイラスト（女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69" y="3926153"/>
            <a:ext cx="2923705" cy="27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3840469" y="566608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100000</a:t>
            </a:r>
            <a:endParaRPr kumimoji="1" lang="ja-JP" altLang="en-US" dirty="0"/>
          </a:p>
        </p:txBody>
      </p:sp>
      <p:pic>
        <p:nvPicPr>
          <p:cNvPr id="16" name="Picture 2" descr="全身で喜びを表す男子学生のイラス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71" y="2571726"/>
            <a:ext cx="1486675" cy="16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吹き出し 16"/>
          <p:cNvSpPr/>
          <p:nvPr/>
        </p:nvSpPr>
        <p:spPr>
          <a:xfrm>
            <a:off x="4144080" y="3169408"/>
            <a:ext cx="2821468" cy="564471"/>
          </a:xfrm>
          <a:prstGeom prst="wedgeRectCallout">
            <a:avLst>
              <a:gd name="adj1" fmla="val 59086"/>
              <a:gd name="adj2" fmla="val 2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83860" y="3279439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消費税の箱を変えるだけ！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319824" y="5012014"/>
            <a:ext cx="2821468" cy="564471"/>
          </a:xfrm>
          <a:prstGeom prst="wedgeRectCallout">
            <a:avLst>
              <a:gd name="adj1" fmla="val 59086"/>
              <a:gd name="adj2" fmla="val 2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5644" y="5130131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キャストで整数にするだけ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3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74" y="449308"/>
            <a:ext cx="1112693" cy="11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 animBg="1"/>
      <p:bldP spid="15" grpId="0"/>
      <p:bldP spid="17" grpId="0" animBg="1"/>
      <p:bldP spid="1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吹き出し 10"/>
          <p:cNvSpPr/>
          <p:nvPr/>
        </p:nvSpPr>
        <p:spPr>
          <a:xfrm>
            <a:off x="5712431" y="1641927"/>
            <a:ext cx="2383605" cy="447190"/>
          </a:xfrm>
          <a:prstGeom prst="wedgeRectCallout">
            <a:avLst>
              <a:gd name="adj1" fmla="val -22988"/>
              <a:gd name="adj2" fmla="val 103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4853" y="817955"/>
            <a:ext cx="5998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今日の内容で出来るようになる事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853" y="2367051"/>
            <a:ext cx="4469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好きな名前を設定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したり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きな値の計算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を行える！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8658" y="5281945"/>
            <a:ext cx="6248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によって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「計算内容を変更」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表示内容を変更」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など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処理の分岐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が可能になり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汎用性が高まる！</a:t>
            </a:r>
            <a:endParaRPr kumimoji="1" lang="en-US" altLang="ja-JP" sz="2400" dirty="0" smtClean="0">
              <a:solidFill>
                <a:schemeClr val="accent2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74" y="1889590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71674" y="369555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 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神木隆之介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女勇者のイラスト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37" y="1993455"/>
            <a:ext cx="1702099" cy="1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8000037" y="372812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ガーネット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79566" y="17049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俺はこの名前にする！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四角形吹き出し 12"/>
          <p:cNvSpPr/>
          <p:nvPr/>
        </p:nvSpPr>
        <p:spPr>
          <a:xfrm>
            <a:off x="9041887" y="1587016"/>
            <a:ext cx="1920527" cy="447190"/>
          </a:xfrm>
          <a:prstGeom prst="wedgeRectCallout">
            <a:avLst>
              <a:gd name="adj1" fmla="val -35919"/>
              <a:gd name="adj2" fmla="val 1222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109022" y="165001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私はこの名前で！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雷の魔法使い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62" y="4456686"/>
            <a:ext cx="1984234" cy="21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四角形吹き出し 15"/>
          <p:cNvSpPr/>
          <p:nvPr/>
        </p:nvSpPr>
        <p:spPr>
          <a:xfrm>
            <a:off x="371935" y="4393689"/>
            <a:ext cx="2383605" cy="888256"/>
          </a:xfrm>
          <a:prstGeom prst="wedgeRectCallout">
            <a:avLst>
              <a:gd name="adj1" fmla="val 42530"/>
              <a:gd name="adj2" fmla="val 70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39070" y="4456686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今度は魔法攻撃だ！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8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43" y="233897"/>
            <a:ext cx="1396426" cy="13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9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2" grpId="0"/>
      <p:bldP spid="10" grpId="0"/>
      <p:bldP spid="3" grpId="0"/>
      <p:bldP spid="13" grpId="0" animBg="1"/>
      <p:bldP spid="16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47164" y="712694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今回のキーワード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1464" y="2372424"/>
            <a:ext cx="3517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lang="en-US" altLang="ja-JP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en-US" altLang="ja-JP" sz="5400" b="1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5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・制御文</a:t>
            </a:r>
            <a:r>
              <a:rPr kumimoji="1" lang="en-US" altLang="ja-JP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lang="en-US" altLang="ja-JP" sz="5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84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383578" y="992479"/>
            <a:ext cx="2029723" cy="1016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とは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585" y="2506351"/>
            <a:ext cx="1766094" cy="16954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836213" y="4058992"/>
            <a:ext cx="94842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保存するデータによって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  <a:endParaRPr kumimoji="1" lang="en-US" altLang="ja-JP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入れ物の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型を変える必要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836213" y="2973657"/>
            <a:ext cx="73965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・名前を自分で決めれるが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ルール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836213" y="1971807"/>
            <a:ext cx="7175362" cy="932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40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存する為の入れ物</a:t>
            </a:r>
            <a:endParaRPr kumimoji="1" lang="en-US" altLang="ja-JP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24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024289" y="2823673"/>
            <a:ext cx="3762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3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7695344" y="784041"/>
            <a:ext cx="4027469" cy="2241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39898" y="1470233"/>
            <a:ext cx="5796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これまでのプログラムは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決まった文字の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決まった数での計算しかしてきませんでした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74365" y="2070398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150 x 1.1 =  165</a:t>
            </a:r>
            <a:endParaRPr kumimoji="1" lang="ja-JP" altLang="en-US" sz="28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39898" y="3392381"/>
            <a:ext cx="7736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このままでは、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通りの表示、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通りの計算しか出来ません。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これでは</a:t>
            </a:r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使い勝手がとても悪い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です。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67401" y="118682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名前：</a:t>
            </a:r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9898" y="4945197"/>
            <a:ext cx="83054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の表示、</a:t>
            </a:r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入力した数字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の計算を行いたいですよね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ここに役立つのが今回の</a:t>
            </a:r>
            <a:r>
              <a:rPr kumimoji="1" lang="en-US" altLang="ja-JP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というものです。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89" y="2935494"/>
            <a:ext cx="2009703" cy="200970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9954380" y="3623213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誰が欲しいの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PG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・・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0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7" grpId="0"/>
      <p:bldP spid="8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05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3657601" y="495434"/>
            <a:ext cx="8363838" cy="60314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324" y="187616"/>
            <a:ext cx="3411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資料にあるファイルに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追加して試しに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動かしてみよう！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5" y="2032866"/>
            <a:ext cx="2113842" cy="20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15" y="645029"/>
            <a:ext cx="8038770" cy="58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93352" y="5302967"/>
            <a:ext cx="4982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というクラスを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使えるように読み込んでいるよ！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75" y="5123793"/>
            <a:ext cx="1354277" cy="1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484679" y="846202"/>
            <a:ext cx="253961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484679" y="842936"/>
            <a:ext cx="2539617" cy="263951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1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5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8266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844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19459" y="3735259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いう名前で準備したよ！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092186" y="1531282"/>
            <a:ext cx="134781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92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5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8266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844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Picture 4" descr="設計書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95" y="4567396"/>
            <a:ext cx="1455775" cy="165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12" y="4690523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6636334" y="61728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dirty="0">
              <a:solidFill>
                <a:schemeClr val="accent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752" y="4629520"/>
            <a:ext cx="1658506" cy="1592166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0754586" y="62216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実体</a:t>
            </a:r>
          </a:p>
        </p:txBody>
      </p:sp>
      <p:sp>
        <p:nvSpPr>
          <p:cNvPr id="3" name="右矢印 2"/>
          <p:cNvSpPr/>
          <p:nvPr/>
        </p:nvSpPr>
        <p:spPr>
          <a:xfrm>
            <a:off x="7774823" y="5315807"/>
            <a:ext cx="543929" cy="468979"/>
          </a:xfrm>
          <a:prstGeom prst="rightArrow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0588238">
            <a:off x="9339620" y="5420565"/>
            <a:ext cx="859600" cy="45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92194" y="3258767"/>
            <a:ext cx="4984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の箱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という名前で作成して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その中に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の実体を代入しているよ！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04371" y="566176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363256" y="622168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15822" y="2051468"/>
            <a:ext cx="3505388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1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 animBg="1"/>
      <p:bldP spid="15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77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0458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1036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30197" y="3606463"/>
            <a:ext cx="476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入力を依頼する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文字列を先に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表示！！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82131" y="2267276"/>
            <a:ext cx="4099873" cy="230833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6056" y="4905334"/>
            <a:ext cx="5139741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43208" y="5441906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8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9492601" y="4387763"/>
            <a:ext cx="2087445" cy="438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パソコンのキーボードを打っている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53" y="4426084"/>
            <a:ext cx="1424436" cy="10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3Dスキャナー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694" y="4849964"/>
            <a:ext cx="1384410" cy="13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矢印 16"/>
          <p:cNvSpPr/>
          <p:nvPr/>
        </p:nvSpPr>
        <p:spPr>
          <a:xfrm>
            <a:off x="8989781" y="4728106"/>
            <a:ext cx="360627" cy="33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801931" y="44247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07177" y="5010545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.next()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1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読み込み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235132" y="6125399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417749" y="3109706"/>
            <a:ext cx="4471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724266" y="4392559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9732346" y="4394472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406077" y="4078805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tring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81830" y="2760648"/>
            <a:ext cx="186430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06057" y="4905334"/>
            <a:ext cx="5232852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43208" y="5441906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378764" y="5406663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</p:spTree>
    <p:extLst>
      <p:ext uri="{BB962C8B-B14F-4D97-AF65-F5344CB8AC3E}">
        <p14:creationId xmlns:p14="http://schemas.microsoft.com/office/powerpoint/2010/main" val="498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0.00651 -0.4493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24" grpId="0"/>
      <p:bldP spid="28" grpId="0"/>
      <p:bldP spid="29" grpId="0"/>
      <p:bldP spid="25" grpId="0"/>
      <p:bldP spid="32" grpId="0"/>
      <p:bldP spid="34" grpId="0"/>
      <p:bldP spid="34" grpId="1"/>
      <p:bldP spid="36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/>
          <p:cNvSpPr txBox="1"/>
          <p:nvPr/>
        </p:nvSpPr>
        <p:spPr>
          <a:xfrm>
            <a:off x="7139677" y="3656056"/>
            <a:ext cx="4599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の値を表示しているよ！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923704" y="4753900"/>
            <a:ext cx="500344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83156" y="529047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入力した文字は：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007755" y="2964087"/>
            <a:ext cx="466501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0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0694 L -0.0138 0.568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animBg="1"/>
      <p:bldP spid="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887423"/>
            <a:ext cx="5771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 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存する為の入れ物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205" y="1240280"/>
            <a:ext cx="1766094" cy="16954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1484" y="2027799"/>
            <a:ext cx="613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箱を使うためには作らないといけません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1484" y="2647601"/>
            <a:ext cx="5647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箱を作る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ことを</a:t>
            </a:r>
            <a:r>
              <a:rPr kumimoji="1" lang="ja-JP" altLang="en-US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と言います！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87821" y="3563703"/>
            <a:ext cx="10499834" cy="2332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96998" y="4368171"/>
            <a:ext cx="3640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40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206367" y="3522322"/>
            <a:ext cx="1757439" cy="2126424"/>
            <a:chOff x="773268" y="2495551"/>
            <a:chExt cx="949522" cy="91154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76395" y="3037523"/>
              <a:ext cx="543206" cy="250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1190692" y="3573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041346" y="5421788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288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6" grpId="0" animBg="1"/>
      <p:bldP spid="17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910338" y="4753201"/>
            <a:ext cx="5170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73656" y="3529149"/>
            <a:ext cx="1002934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4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73656" y="3709466"/>
            <a:ext cx="5089220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69278" y="4933209"/>
            <a:ext cx="616061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6429" y="5469781"/>
            <a:ext cx="507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倍にしたい数値を入力してください：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930197" y="5066765"/>
            <a:ext cx="476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入力を依頼する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文字列を先に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表示！！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4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535463" y="4397948"/>
            <a:ext cx="2087445" cy="438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9" name="Picture 2" descr="パソコンのキーボードを打っている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15" y="4436269"/>
            <a:ext cx="1424436" cy="10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3Dスキャナー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56" y="4860149"/>
            <a:ext cx="1384410" cy="13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右矢印 40"/>
          <p:cNvSpPr/>
          <p:nvPr/>
        </p:nvSpPr>
        <p:spPr>
          <a:xfrm>
            <a:off x="8032643" y="4738291"/>
            <a:ext cx="360627" cy="33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844793" y="44349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0276601" y="480031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.</a:t>
            </a:r>
            <a:r>
              <a:rPr kumimoji="1" lang="en-US" altLang="ja-JP" sz="16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next</a:t>
            </a:r>
            <a:r>
              <a:rPr kumimoji="1" lang="en-US" altLang="ja-JP" sz="16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1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読み込み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277994" y="6135584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248550" y="4434900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252646" y="4434900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471699" y="411902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209389" y="4221513"/>
            <a:ext cx="2080012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9278" y="4933209"/>
            <a:ext cx="616061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06429" y="5469781"/>
            <a:ext cx="507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倍にしたい数値を入力してください：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385877" y="5434538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0628" y="2584294"/>
            <a:ext cx="4624079" cy="1332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596867" y="2803428"/>
            <a:ext cx="4164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08438 -0.2041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1" grpId="0" animBg="1"/>
      <p:bldP spid="42" grpId="0"/>
      <p:bldP spid="43" grpId="0"/>
      <p:bldP spid="44" grpId="0"/>
      <p:bldP spid="45" grpId="0"/>
      <p:bldP spid="47" grpId="0"/>
      <p:bldP spid="47" grpId="1"/>
      <p:bldP spid="49" grpId="0"/>
      <p:bldP spid="32" grpId="0"/>
      <p:bldP spid="36" grpId="0"/>
      <p:bldP spid="2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98410" y="5203030"/>
            <a:ext cx="4164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683542" y="4931078"/>
            <a:ext cx="5046003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042994" y="5467650"/>
            <a:ext cx="167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0262966" y="3092725"/>
            <a:ext cx="680744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7506176" y="3813254"/>
            <a:ext cx="2151531" cy="72124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285752" y="3996647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2=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256326" y="3093071"/>
            <a:ext cx="408249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91717" y="3943043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8997865" y="3957082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51102" y="4394430"/>
            <a:ext cx="4429859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2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19674 0.1266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02904 0.216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1081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8" grpId="0" animBg="1"/>
      <p:bldP spid="29" grpId="0"/>
      <p:bldP spid="32" grpId="0" animBg="1"/>
      <p:bldP spid="2" grpId="0"/>
      <p:bldP spid="33" grpId="0"/>
      <p:bldP spid="3" grpId="0"/>
      <p:bldP spid="3" grpId="1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8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537496" y="3081867"/>
            <a:ext cx="11366637" cy="2201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7496" y="698090"/>
            <a:ext cx="411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課題へ移る前に・・・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59547" y="1878846"/>
            <a:ext cx="9722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エンジニアとしての</a:t>
            </a:r>
            <a:r>
              <a:rPr kumimoji="1" lang="ja-JP" altLang="en-US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レベルアップ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のコツがあります。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9361" y="3674701"/>
            <a:ext cx="10830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いきなりプログラムへ入らない！！</a:t>
            </a:r>
            <a:endParaRPr kumimoji="1" lang="ja-JP" altLang="en-US" sz="60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6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914400" y="1133415"/>
            <a:ext cx="9903655" cy="5267385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6" y="1260024"/>
            <a:ext cx="874517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436099" y="1245958"/>
            <a:ext cx="5514535" cy="3283840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1372567"/>
            <a:ext cx="4803237" cy="267893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0612" y="1157551"/>
            <a:ext cx="9095547" cy="4901624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94" y="1477108"/>
            <a:ext cx="8497696" cy="4262510"/>
          </a:xfrm>
          <a:prstGeom prst="rect">
            <a:avLst/>
          </a:prstGeom>
        </p:spPr>
      </p:pic>
      <p:sp>
        <p:nvSpPr>
          <p:cNvPr id="5" name="フローチャート: 処理 4"/>
          <p:cNvSpPr/>
          <p:nvPr/>
        </p:nvSpPr>
        <p:spPr>
          <a:xfrm>
            <a:off x="6439351" y="1477108"/>
            <a:ext cx="3432517" cy="1041009"/>
          </a:xfrm>
          <a:prstGeom prst="flowChartProcess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ここまではイイ！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218" name="Picture 2" descr="いろいろな表情の犬のイラスト「笑い顔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253" y="604911"/>
            <a:ext cx="2162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5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436099" y="1245958"/>
            <a:ext cx="5514535" cy="3283840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1372567"/>
            <a:ext cx="4803237" cy="267893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0612" y="1157551"/>
            <a:ext cx="9095547" cy="4901624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4" y="1314748"/>
            <a:ext cx="8881959" cy="443493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525966" y="1314748"/>
            <a:ext cx="7538910" cy="188507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どんなプログラムが必要かを</a:t>
            </a:r>
            <a:r>
              <a:rPr kumimoji="1" lang="ja-JP" altLang="en-US" sz="40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整理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せず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プログラミング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に入らないで！！！！！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194" name="Picture 2" descr="いろいろな表情の犬のイラスト「泣き顔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67" y="2541268"/>
            <a:ext cx="3009309" cy="397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矢印 9"/>
          <p:cNvSpPr/>
          <p:nvPr/>
        </p:nvSpPr>
        <p:spPr>
          <a:xfrm>
            <a:off x="1584404" y="4059221"/>
            <a:ext cx="1158796" cy="10567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83777" y="3101093"/>
            <a:ext cx="21403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99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？</a:t>
            </a:r>
            <a:endParaRPr kumimoji="1" lang="ja-JP" altLang="en-US" sz="199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0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391886" y="1133415"/>
            <a:ext cx="8374743" cy="4773899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297275"/>
            <a:ext cx="8046228" cy="4487657"/>
          </a:xfrm>
          <a:prstGeom prst="rect">
            <a:avLst/>
          </a:prstGeom>
        </p:spPr>
      </p:pic>
      <p:sp>
        <p:nvSpPr>
          <p:cNvPr id="3" name="フローチャート: 処理 2"/>
          <p:cNvSpPr/>
          <p:nvPr/>
        </p:nvSpPr>
        <p:spPr>
          <a:xfrm>
            <a:off x="609376" y="1572601"/>
            <a:ext cx="1782131" cy="312470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034568" y="1133415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フローチャート: 処理 8"/>
          <p:cNvSpPr/>
          <p:nvPr/>
        </p:nvSpPr>
        <p:spPr>
          <a:xfrm>
            <a:off x="747709" y="3812345"/>
            <a:ext cx="630926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034568" y="64097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フローチャート: 処理 10"/>
          <p:cNvSpPr/>
          <p:nvPr/>
        </p:nvSpPr>
        <p:spPr>
          <a:xfrm>
            <a:off x="732973" y="4207317"/>
            <a:ext cx="2997198" cy="335653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034568" y="1685016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60028" y="4536350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上記のように考えて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それをコメントで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に書く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225326" y="2940705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225326" y="244826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225326" y="3492306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フローチャート: 処理 19"/>
          <p:cNvSpPr/>
          <p:nvPr/>
        </p:nvSpPr>
        <p:spPr>
          <a:xfrm>
            <a:off x="700699" y="4842739"/>
            <a:ext cx="630926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処理 20"/>
          <p:cNvSpPr/>
          <p:nvPr/>
        </p:nvSpPr>
        <p:spPr>
          <a:xfrm>
            <a:off x="1378635" y="4842739"/>
            <a:ext cx="245770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処理 21"/>
          <p:cNvSpPr/>
          <p:nvPr/>
        </p:nvSpPr>
        <p:spPr>
          <a:xfrm>
            <a:off x="732972" y="5198844"/>
            <a:ext cx="3419479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5" grpId="0"/>
      <p:bldP spid="17" grpId="0"/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/>
          <p:cNvSpPr/>
          <p:nvPr/>
        </p:nvSpPr>
        <p:spPr>
          <a:xfrm>
            <a:off x="414779" y="1545717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0767" y="509047"/>
            <a:ext cx="466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作り方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0730" y="2331140"/>
            <a:ext cx="29514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4517237" y="1468114"/>
            <a:ext cx="1611050" cy="1492937"/>
            <a:chOff x="773268" y="2495551"/>
            <a:chExt cx="949522" cy="911541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65882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45584" y="3784658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09670" y="3220649"/>
            <a:ext cx="1611050" cy="1492937"/>
            <a:chOff x="773268" y="2495551"/>
            <a:chExt cx="949522" cy="911541"/>
          </a:xfrm>
        </p:grpSpPr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76395" y="3037523"/>
              <a:ext cx="50186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num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4572932" y="280394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932" y="452718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45584" y="5400672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499089" y="4768920"/>
            <a:ext cx="1611050" cy="1492937"/>
            <a:chOff x="773268" y="2495551"/>
            <a:chExt cx="949522" cy="911541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867807" y="3015428"/>
              <a:ext cx="374322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str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72932" y="610971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[Strin</a:t>
            </a:r>
            <a:r>
              <a:rPr kumimoji="1" lang="en-US" altLang="ja-JP" sz="1400" dirty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862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379" y="319314"/>
            <a:ext cx="5937940" cy="607583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08107" y="2029808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8107" y="1537365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107" y="2581409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53" y="2785160"/>
            <a:ext cx="1985359" cy="3818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53" y="3319741"/>
            <a:ext cx="3059660" cy="38034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8" y="3921980"/>
            <a:ext cx="1787745" cy="34882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25270" y="411323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5270" y="3620787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5270" y="4664831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5" y="4480986"/>
            <a:ext cx="1985359" cy="3818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390" y="5064941"/>
            <a:ext cx="2766418" cy="2961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153" y="5521558"/>
            <a:ext cx="1787745" cy="348828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5270" y="788042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まず変数を宣言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173" y="2281461"/>
            <a:ext cx="949113" cy="2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疑問を抱く男性ビジネスマン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18" y="1752146"/>
            <a:ext cx="4372882" cy="43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3829972" y="1057645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あれ、今なにしないとなんだっけ？？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8768" y="2627047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今書いてるのって何のためだっけ？？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7344" y="4506665"/>
            <a:ext cx="6968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この行ってどういう動きするんだっけ？？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994631" y="2253879"/>
            <a:ext cx="5903872" cy="2666464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防止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のために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6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徹底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しましょう！！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4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394159" y="2844222"/>
            <a:ext cx="3400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3770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5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5160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「もし～なら」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仮定・条件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1804689" y="2640459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5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65181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「もし～なら」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仮定・条件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言語における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「もし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括弧の中が真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正しい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なら」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1804689" y="2640459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1804689" y="3943261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39101" y="423959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4" cy="28194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09192" y="5542398"/>
            <a:ext cx="892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実は！　皆さんも普段から行っていることです！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9192" y="4898980"/>
            <a:ext cx="557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これが一体なにを意味するのか・・・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38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メタボリック・肥満のイラスト「体重計・男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3" y="2374949"/>
            <a:ext cx="1503450" cy="22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76900" y="4644537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80kg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を超えた・・・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34036" y="3237376"/>
            <a:ext cx="1117600" cy="1182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痩せようと運動をする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6" y="2270241"/>
            <a:ext cx="2195871" cy="2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651636" y="4821268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ダイエットしよう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</a:p>
        </p:txBody>
      </p:sp>
      <p:pic>
        <p:nvPicPr>
          <p:cNvPr id="1030" name="Picture 6" descr="痩せた男の子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5" y="2358894"/>
            <a:ext cx="1758438" cy="2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515389" y="48162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0kg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を下回った・・・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8352352" y="3277558"/>
            <a:ext cx="1117600" cy="1182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フードファイター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515" y="2385595"/>
            <a:ext cx="2021957" cy="228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9656421" y="4781938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沢山食べよう！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723834" y="2130877"/>
            <a:ext cx="6575486" cy="13746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ある条件に達したら行動する</a:t>
            </a:r>
            <a:endParaRPr kumimoji="1" lang="ja-JP" alt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32450" y="1577918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1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3" grpId="0"/>
      <p:bldP spid="14" grpId="0" animBg="1"/>
      <p:bldP spid="16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5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12601"/>
              </p:ext>
            </p:extLst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3334327"/>
            <a:ext cx="154251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　　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98187" y="307276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8218" y="2918691"/>
            <a:ext cx="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45192" y="3039040"/>
            <a:ext cx="3802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</a:t>
            </a:r>
            <a:r>
              <a:rPr kumimoji="1" lang="en-US" altLang="ja-JP" sz="2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2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98187" y="3596328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(not equal)</a:t>
            </a:r>
            <a:endParaRPr kumimoji="1" lang="ja-JP" altLang="en-US" sz="105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54428" y="3546952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8187" y="4071273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～より小さい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(less)</a:t>
            </a:r>
            <a:endParaRPr kumimoji="1" lang="ja-JP" altLang="en-US" sz="20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98187" y="4555071"/>
            <a:ext cx="244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～より大きい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98187" y="5038869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～以下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98187" y="5562434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～以上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55751" y="4040496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より小さいなら真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54428" y="4513900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より大きいなら真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70578" y="5053555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770578" y="5562434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以上なら真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153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7" grpId="0"/>
      <p:bldP spid="20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方形/長方形 47"/>
          <p:cNvSpPr/>
          <p:nvPr/>
        </p:nvSpPr>
        <p:spPr>
          <a:xfrm>
            <a:off x="6318981" y="1540478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14779" y="1545717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0767" y="509047"/>
            <a:ext cx="466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作り方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0730" y="2331140"/>
            <a:ext cx="29514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4517237" y="1468114"/>
            <a:ext cx="1611050" cy="1492937"/>
            <a:chOff x="773268" y="2495551"/>
            <a:chExt cx="949522" cy="911541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65882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45584" y="3784658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09670" y="3220649"/>
            <a:ext cx="1611050" cy="1492937"/>
            <a:chOff x="773268" y="2495551"/>
            <a:chExt cx="949522" cy="911541"/>
          </a:xfrm>
        </p:grpSpPr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76395" y="3037523"/>
              <a:ext cx="50186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num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4572932" y="280394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932" y="452718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45584" y="5400672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499089" y="4768920"/>
            <a:ext cx="1611050" cy="1492937"/>
            <a:chOff x="773268" y="2495551"/>
            <a:chExt cx="949522" cy="911541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867807" y="3015428"/>
              <a:ext cx="374322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str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72932" y="610971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[Strin</a:t>
            </a:r>
            <a:r>
              <a:rPr kumimoji="1" lang="en-US" altLang="ja-JP" sz="1400" dirty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6310666" y="903656"/>
            <a:ext cx="538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値の入れ方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0334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802924" y="2331140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9760111" y="1468113"/>
            <a:ext cx="1611050" cy="1492937"/>
            <a:chOff x="773268" y="2495551"/>
            <a:chExt cx="949522" cy="911541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9758578" y="2803947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0052840" y="1853801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518396" y="3674729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9791054" y="2995858"/>
            <a:ext cx="1611050" cy="1492937"/>
            <a:chOff x="773268" y="2495551"/>
            <a:chExt cx="949522" cy="911541"/>
          </a:xfrm>
        </p:grpSpPr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42" name="テキスト ボックス 41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9789521" y="4331692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083783" y="3381546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039638" y="4856593"/>
            <a:ext cx="3523813" cy="131759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の代入は</a:t>
            </a:r>
            <a:endParaRPr kumimoji="1"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右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から左へ代入</a:t>
            </a:r>
            <a:r>
              <a:rPr kumimoji="1"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ja-JP" altLang="en-US" sz="28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6196" y="3674728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endParaRPr kumimoji="1" lang="ja-JP" altLang="en-US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11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0306 -0.06991 C -0.03698 -0.08565 -0.04661 -0.09398 -0.05664 -0.09398 C -0.06797 -0.09398 -0.07721 -0.08565 -0.08359 -0.06991 L -0.11406 -2.22222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/>
      <p:bldP spid="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4" y="5230761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↓同じものを作ってみましょう！↓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5"/>
            <a:ext cx="9144000" cy="40582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1" y="2013735"/>
            <a:ext cx="1785918" cy="1785918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449235" y="142008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3951" y="167390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32428" y="3788229"/>
            <a:ext cx="2680642" cy="16544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キャラ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ゲームオーバーの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チェックを行う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107" y="2113349"/>
            <a:ext cx="7959807" cy="38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31841" y="4524934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23125" y="1957126"/>
            <a:ext cx="161974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0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59669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14773" y="2166509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21917" y="4593946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37722" y="4593946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97366" y="510941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sz="2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921592" y="5662651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下矢印 22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137947" y="5754983"/>
            <a:ext cx="4541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以下ではなかったので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何もしない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50330" y="2693617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8" grpId="0"/>
      <p:bldP spid="17" grpId="0"/>
      <p:bldP spid="19" grpId="0"/>
      <p:bldP spid="22" grpId="0"/>
      <p:bldP spid="23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56348" y="4709371"/>
            <a:ext cx="4046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の条件の結果が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だったので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の末尾へスキップ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874126" y="3259459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2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596695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809880" y="3522099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5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70011" y="1893741"/>
            <a:ext cx="9144000" cy="449772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87" y="2013735"/>
            <a:ext cx="8741553" cy="425774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5053349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74039" y="3982468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変更しているよ！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 flipV="1">
            <a:off x="2723387" y="3256908"/>
            <a:ext cx="2857574" cy="1157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レーム 1"/>
          <p:cNvSpPr/>
          <p:nvPr/>
        </p:nvSpPr>
        <p:spPr>
          <a:xfrm>
            <a:off x="5620131" y="2984435"/>
            <a:ext cx="618836" cy="54494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2" y="1953232"/>
            <a:ext cx="1785918" cy="178591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37546" y="1648868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59151" y="1191262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1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58745" y="4902706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776602" y="1957126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02245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84659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1605165" y="2219264"/>
            <a:ext cx="5252835" cy="286869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35312" y="4618837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05212" y="459471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97366" y="510941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21592" y="5662651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31818" y="5754983"/>
            <a:ext cx="5363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以下だったので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処理を実行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761735" y="2771193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61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9014" y="509047"/>
            <a:ext cx="10407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同時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する事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初期化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4047" y="1894042"/>
            <a:ext cx="5699553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256" y="2679465"/>
            <a:ext cx="3950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4409881" y="1832683"/>
            <a:ext cx="1611050" cy="1492937"/>
            <a:chOff x="773268" y="2495551"/>
            <a:chExt cx="949522" cy="91154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24404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41007" y="322626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73606" y="2197114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45584" y="3784658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5584" y="4785470"/>
            <a:ext cx="4129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“”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515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4596695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585735" y="4958141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2270094" y="3053231"/>
            <a:ext cx="5183699" cy="299569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596695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ゲームオーバー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725773" y="3539068"/>
            <a:ext cx="5233827" cy="365742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9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69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等しくない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(not equal)</a:t>
                      </a:r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等しくないなら真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～より小さい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(less)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より小さいなら真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～より大きい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(greater)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より大きいなら真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～以下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(less 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以下なら真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～以上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(greater 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以上なら真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3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233179" y="2854496"/>
            <a:ext cx="58865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6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5084592" y="3085929"/>
            <a:ext cx="4058489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18907" y="3085929"/>
            <a:ext cx="3667875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772715"/>
            <a:ext cx="2825963" cy="28925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501980" y="4473822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201399" y="44928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20217" y="1411978"/>
            <a:ext cx="1020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これまででは実行するか否かしか制御出来ていませんでした。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「ある条件が真なら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」、「それ以外なら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という処理を行いたいときに困ります。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06401" y="3328043"/>
            <a:ext cx="32928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を複数使って実現する場合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&lt;=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96780" y="3328043"/>
            <a:ext cx="35333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052024" y="5574812"/>
            <a:ext cx="2025775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側の反対の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条件を書く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0" name="カギ線コネクタ 19"/>
          <p:cNvCxnSpPr/>
          <p:nvPr/>
        </p:nvCxnSpPr>
        <p:spPr>
          <a:xfrm rot="10800000">
            <a:off x="2989782" y="4723704"/>
            <a:ext cx="862673" cy="851108"/>
          </a:xfrm>
          <a:prstGeom prst="bentConnector3">
            <a:avLst>
              <a:gd name="adj1" fmla="val 95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725309" y="5497307"/>
            <a:ext cx="2336498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のニュアンスは「それ以外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7" name="カギ線コネクタ 26"/>
          <p:cNvCxnSpPr/>
          <p:nvPr/>
        </p:nvCxnSpPr>
        <p:spPr>
          <a:xfrm rot="10800000">
            <a:off x="6231781" y="4451428"/>
            <a:ext cx="1237532" cy="1061001"/>
          </a:xfrm>
          <a:prstGeom prst="bentConnector3">
            <a:avLst>
              <a:gd name="adj1" fmla="val 1679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206401" y="2119864"/>
            <a:ext cx="71288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これを簡単に解決するのが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233183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9" grpId="0"/>
      <p:bldP spid="11" grpId="0"/>
      <p:bldP spid="14" grpId="0" animBg="1"/>
      <p:bldP spid="26" grpId="0" animBg="1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90" y="2206467"/>
            <a:ext cx="7007842" cy="395079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5" y="5079562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4"/>
            <a:ext cx="9144000" cy="43362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84637" y="3982468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の処理を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追加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2433985" y="4423915"/>
            <a:ext cx="2053348" cy="249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1" y="1702355"/>
            <a:ext cx="1785918" cy="178591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48067" y="145411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71564" y="1070357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32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25143" y="4702245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735443" y="1697732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5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9227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93662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698808" y="1897358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98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72484" y="4832418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05212" y="459471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97366" y="510941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21592" y="5662651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31818" y="5754983"/>
            <a:ext cx="5363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以下だったので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処理を実行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617347" y="2418791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1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6331714" y="1894041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014" y="509047"/>
            <a:ext cx="10407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同時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する事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初期化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4047" y="1894042"/>
            <a:ext cx="5699553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256" y="2679465"/>
            <a:ext cx="3950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4409881" y="1832683"/>
            <a:ext cx="1611050" cy="1492937"/>
            <a:chOff x="773268" y="2495551"/>
            <a:chExt cx="949522" cy="91154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24404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41007" y="322626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73606" y="2197114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45584" y="3784658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5584" y="4785470"/>
            <a:ext cx="4129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“”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31714" y="1062425"/>
            <a:ext cx="538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変数の使い方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の場合</a:t>
            </a:r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28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642962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817741" y="2658778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9971798" y="1894040"/>
            <a:ext cx="1611050" cy="1492937"/>
            <a:chOff x="773268" y="2495551"/>
            <a:chExt cx="949522" cy="91154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9970265" y="322987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264527" y="2279728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663852" y="3784658"/>
            <a:ext cx="4344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sz="32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kumimoji="1" lang="en-US" altLang="ja-JP" sz="32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num2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9880651" y="4873483"/>
            <a:ext cx="1611050" cy="1492937"/>
            <a:chOff x="773268" y="2495551"/>
            <a:chExt cx="949522" cy="91154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9955430" y="574503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115631" y="5323705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6732098" y="4861876"/>
            <a:ext cx="1611050" cy="1492937"/>
            <a:chOff x="773268" y="2495551"/>
            <a:chExt cx="949522" cy="911541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3" name="テキスト ボックス 32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6687155" y="5763516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num2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0120497" y="5323705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767524" y="6186031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0034699" y="6212531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973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25612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3679" y="484181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4986162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2068583" y="2660286"/>
            <a:ext cx="468198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6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707211" y="480133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6227" y="4945682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1618313" y="3631908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>
            <a:off x="5780483" y="2583900"/>
            <a:ext cx="749152" cy="537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529634" y="1894826"/>
            <a:ext cx="2988182" cy="6890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</a:t>
            </a:r>
            <a:r>
              <a:rPr kumimoji="1" lang="en-US" altLang="ja-JP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&lt;= 0)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なの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の処理には入らない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8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8" y="2222277"/>
            <a:ext cx="7149881" cy="40886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" y="5049140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↓さらに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5"/>
            <a:ext cx="9144000" cy="445479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25729" y="3787920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変更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2275077" y="3418435"/>
            <a:ext cx="3305884" cy="36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レーム 2"/>
          <p:cNvSpPr/>
          <p:nvPr/>
        </p:nvSpPr>
        <p:spPr>
          <a:xfrm>
            <a:off x="5891660" y="3039401"/>
            <a:ext cx="728871" cy="4338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2" y="1632517"/>
            <a:ext cx="1785918" cy="1785918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588891" y="1132439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607" y="1386258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1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23003" y="4902706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634982" y="1767061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7308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91743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1578638" y="2027701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4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35312" y="4771235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578314" y="4702244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604999" y="4923507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15710" y="4952406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637958" y="53952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662184" y="5948473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7456956" y="5758851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4854" y="5720974"/>
            <a:ext cx="4583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以下ではなかったので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実行しない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562454" y="2552821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3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491633" y="4945363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直前の条件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sz="28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&lt;0)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」で「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」なので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処理に入り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内の処理を行う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760451" y="3051059"/>
            <a:ext cx="491852" cy="295097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8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833679" y="4953352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5097701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生存状態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903754" y="3304208"/>
            <a:ext cx="468198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2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679" y="4824878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969227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生存状態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578779" y="3822582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1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爆発 2 6"/>
          <p:cNvSpPr/>
          <p:nvPr/>
        </p:nvSpPr>
        <p:spPr>
          <a:xfrm>
            <a:off x="5046159" y="2187830"/>
            <a:ext cx="6573079" cy="4048539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4384" y="896872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ここまでの知識を活かしてみよう！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17" y="3869633"/>
            <a:ext cx="2684789" cy="26847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13" y="3314534"/>
            <a:ext cx="2670313" cy="267031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 rot="20853198">
            <a:off x="6538069" y="3658102"/>
            <a:ext cx="3308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バトル！！</a:t>
            </a:r>
            <a:endParaRPr kumimoji="1" lang="ja-JP" altLang="en-US" sz="66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5608" y="1896452"/>
            <a:ext cx="407996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Battle.java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を使用し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戦闘プログラム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完成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させよう！！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1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50904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データ型の種類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/>
          </p:nvPr>
        </p:nvGraphicFramePr>
        <p:xfrm>
          <a:off x="709367" y="1463154"/>
          <a:ext cx="11233217" cy="487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9055">
                  <a:extLst>
                    <a:ext uri="{9D8B030D-6E8A-4147-A177-3AD203B41FA5}">
                      <a16:colId xmlns:a16="http://schemas.microsoft.com/office/drawing/2014/main" val="1230877846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867393714"/>
                    </a:ext>
                  </a:extLst>
                </a:gridCol>
                <a:gridCol w="3912922">
                  <a:extLst>
                    <a:ext uri="{9D8B030D-6E8A-4147-A177-3AD203B41FA5}">
                      <a16:colId xmlns:a16="http://schemas.microsoft.com/office/drawing/2014/main" val="871170766"/>
                    </a:ext>
                  </a:extLst>
                </a:gridCol>
                <a:gridCol w="3912922">
                  <a:extLst>
                    <a:ext uri="{9D8B030D-6E8A-4147-A177-3AD203B41FA5}">
                      <a16:colId xmlns:a16="http://schemas.microsoft.com/office/drawing/2014/main" val="256815392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基本データ型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48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分類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型名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値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範囲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423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整数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int</a:t>
                      </a:r>
                      <a:endParaRPr kumimoji="1" lang="en-US" altLang="ja-JP" sz="2000" dirty="0" smtClean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整数型の代表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-2147483648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2147483647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025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short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-32768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32767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79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long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-9223372036854775808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9223372036854775807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6439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byte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128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681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浮動小数</a:t>
                      </a:r>
                      <a:endParaRPr kumimoji="1" lang="en-US" altLang="ja-JP" sz="2000" dirty="0" smtClean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（実数型）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double</a:t>
                      </a:r>
                    </a:p>
                    <a:p>
                      <a:r>
                        <a:rPr kumimoji="1" lang="ja-JP" altLang="en-US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実数型の代表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0.124 , 10.445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±4.94E-324</a:t>
                      </a:r>
                      <a:r>
                        <a:rPr kumimoji="1" lang="ja-JP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～</a:t>
                      </a:r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±1.79E+308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8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float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0.124 , 10.445</a:t>
                      </a:r>
                      <a:endParaRPr kumimoji="1" lang="ja-JP" altLang="en-US" sz="2000" dirty="0" smtClean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±3.40E38</a:t>
                      </a:r>
                      <a:r>
                        <a:rPr kumimoji="1" lang="ja-JP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～</a:t>
                      </a:r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±1.40E45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8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文字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char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‘A’ , ’9’, ’z’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2byte 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の文字コード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7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1" dirty="0" err="1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boolean</a:t>
                      </a:r>
                      <a:endParaRPr kumimoji="1" lang="ja-JP" altLang="en-US" sz="2000" b="1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true,false</a:t>
                      </a: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真か偽</a:t>
                      </a: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true 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または </a:t>
                      </a:r>
                      <a:r>
                        <a:rPr 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61154"/>
                  </a:ext>
                </a:extLst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7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952317" y="2885318"/>
            <a:ext cx="10371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17799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8904" y="1691233"/>
            <a:ext cx="8521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これまでは簡単な条件と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通りの分岐を行ってきましたが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さらに複雑でもっと多くの分岐を行いたい場合ややこしく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なります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85929" y="3207579"/>
            <a:ext cx="8662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例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も真の際に実行する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は偽だが条件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は真の際に実行する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も偽の際に実行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90886" y="4772421"/>
            <a:ext cx="85234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ここで活躍するのが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です。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1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74223"/>
              </p:ext>
            </p:extLst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3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4087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300;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299091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パターン１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ベン図とは - ITを分かりやすく解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4" y="4489053"/>
            <a:ext cx="2393882" cy="14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87665"/>
            <a:ext cx="4087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409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299091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Picture 2" descr="ベン図とは - ITを分かりやすく解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4" y="4489053"/>
            <a:ext cx="2393882" cy="14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300;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パターン１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074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0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083404"/>
            <a:ext cx="2249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2364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(age &gt;= 20)){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85719" y="372633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122" name="Picture 2" descr="コンピュータ基礎】論理演算の基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65" y="4491103"/>
            <a:ext cx="1240380" cy="16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47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50904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データ型の種類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1409622" y="2298618"/>
          <a:ext cx="9926970" cy="1432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08990">
                  <a:extLst>
                    <a:ext uri="{9D8B030D-6E8A-4147-A177-3AD203B41FA5}">
                      <a16:colId xmlns:a16="http://schemas.microsoft.com/office/drawing/2014/main" val="863014725"/>
                    </a:ext>
                  </a:extLst>
                </a:gridCol>
                <a:gridCol w="3308990">
                  <a:extLst>
                    <a:ext uri="{9D8B030D-6E8A-4147-A177-3AD203B41FA5}">
                      <a16:colId xmlns:a16="http://schemas.microsoft.com/office/drawing/2014/main" val="984402215"/>
                    </a:ext>
                  </a:extLst>
                </a:gridCol>
                <a:gridCol w="3308990">
                  <a:extLst>
                    <a:ext uri="{9D8B030D-6E8A-4147-A177-3AD203B41FA5}">
                      <a16:colId xmlns:a16="http://schemas.microsoft.com/office/drawing/2014/main" val="94942225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参照型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4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分類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型名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値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71105"/>
                  </a:ext>
                </a:extLst>
              </a:tr>
              <a:tr h="26339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文字列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String</a:t>
                      </a:r>
                      <a:endParaRPr kumimoji="1" lang="ja-JP" altLang="en-US" sz="24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“ECC</a:t>
                      </a:r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コンピュータ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”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21538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388077" y="5761704"/>
            <a:ext cx="637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他にも種類はあるけど、それはまたの機会に・・・</a:t>
            </a:r>
            <a:endParaRPr kumimoji="1" lang="ja-JP" altLang="en-US" sz="24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10243" y="4313821"/>
            <a:ext cx="2751228" cy="93660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頭文字は大文字</a:t>
            </a:r>
            <a:endParaRPr kumimoji="1" lang="ja-JP" altLang="en-US" sz="2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4896464" y="3731178"/>
            <a:ext cx="0" cy="582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888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endParaRPr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522775" y="1186344"/>
            <a:ext cx="266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470044" y="1740245"/>
            <a:ext cx="3752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7470044" y="2298278"/>
            <a:ext cx="1132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40770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  <p:bldP spid="3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爆発 2 12"/>
          <p:cNvSpPr/>
          <p:nvPr/>
        </p:nvSpPr>
        <p:spPr>
          <a:xfrm>
            <a:off x="5310174" y="2107002"/>
            <a:ext cx="5139939" cy="2953939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3534" y="162300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ここまでの知識を活かしてみよう！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11" y="3816530"/>
            <a:ext cx="2684789" cy="268478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7152" y="4237616"/>
            <a:ext cx="5915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Sample04_3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a,b,c,d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を使用し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戦闘プログラム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完成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させよう！！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0506" y="459492"/>
            <a:ext cx="3132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力試しだ！</a:t>
            </a:r>
            <a:endParaRPr kumimoji="1" lang="en-US" altLang="ja-JP" sz="5400" dirty="0" smtClean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Picture 2" descr="女勇者のイラスト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78" y="4237616"/>
            <a:ext cx="2403869" cy="24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雷の魔法使い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01" y="3735249"/>
            <a:ext cx="2724597" cy="29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 rot="651930">
            <a:off x="6597183" y="3339635"/>
            <a:ext cx="2456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バトル！！</a:t>
            </a:r>
            <a:endParaRPr kumimoji="1" lang="ja-JP" altLang="en-US" sz="4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170" name="Picture 2" descr="https://nanamiyuki.com/wp-content/uploads/2021/01/%E3%82%B8%E3%83%A3%E3%83%90%E3%82%A6%E3%82%A9%E3%83%83%E3%82%A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136" y="365282"/>
            <a:ext cx="3632573" cy="34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10551" y="1167134"/>
            <a:ext cx="3842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</a:p>
        </p:txBody>
      </p:sp>
    </p:spTree>
    <p:extLst>
      <p:ext uri="{BB962C8B-B14F-4D97-AF65-F5344CB8AC3E}">
        <p14:creationId xmlns:p14="http://schemas.microsoft.com/office/powerpoint/2010/main" val="39872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フレーム 1"/>
          <p:cNvSpPr/>
          <p:nvPr/>
        </p:nvSpPr>
        <p:spPr>
          <a:xfrm>
            <a:off x="1419709" y="2254894"/>
            <a:ext cx="1580345" cy="33904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/>
          <p:cNvSpPr/>
          <p:nvPr/>
        </p:nvSpPr>
        <p:spPr>
          <a:xfrm>
            <a:off x="1561834" y="2854502"/>
            <a:ext cx="2198507" cy="34225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フレーム 7"/>
          <p:cNvSpPr/>
          <p:nvPr/>
        </p:nvSpPr>
        <p:spPr>
          <a:xfrm>
            <a:off x="1561834" y="3427288"/>
            <a:ext cx="2198507" cy="404757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654" y="2593942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文で条件結果が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だから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657654" y="3089454"/>
            <a:ext cx="44981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1;</a:t>
            </a: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4;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57654" y="4748440"/>
            <a:ext cx="3873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+ 1 + 2 + 4 = 7 ?</a:t>
            </a:r>
          </a:p>
        </p:txBody>
      </p:sp>
    </p:spTree>
    <p:extLst>
      <p:ext uri="{BB962C8B-B14F-4D97-AF65-F5344CB8AC3E}">
        <p14:creationId xmlns:p14="http://schemas.microsoft.com/office/powerpoint/2010/main" val="2257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フレーム 1"/>
          <p:cNvSpPr/>
          <p:nvPr/>
        </p:nvSpPr>
        <p:spPr>
          <a:xfrm>
            <a:off x="1419709" y="2254894"/>
            <a:ext cx="1580345" cy="33904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/>
          <p:cNvSpPr/>
          <p:nvPr/>
        </p:nvSpPr>
        <p:spPr>
          <a:xfrm>
            <a:off x="1561834" y="2854502"/>
            <a:ext cx="2198507" cy="34225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フレーム 7"/>
          <p:cNvSpPr/>
          <p:nvPr/>
        </p:nvSpPr>
        <p:spPr>
          <a:xfrm>
            <a:off x="1561834" y="3427288"/>
            <a:ext cx="2198507" cy="404757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654" y="2593942"/>
            <a:ext cx="47371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文で条件結果が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だから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1;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4;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+ 1 + 2 + 4 = 7 ?</a:t>
            </a:r>
          </a:p>
        </p:txBody>
      </p:sp>
      <p:sp>
        <p:nvSpPr>
          <p:cNvPr id="9" name="乗算 8"/>
          <p:cNvSpPr/>
          <p:nvPr/>
        </p:nvSpPr>
        <p:spPr>
          <a:xfrm>
            <a:off x="2860899" y="1562252"/>
            <a:ext cx="6327972" cy="4869560"/>
          </a:xfrm>
          <a:prstGeom prst="mathMultiply">
            <a:avLst>
              <a:gd name="adj1" fmla="val 128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8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50122" y="2275443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40784" y="2275443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</a:p>
        </p:txBody>
      </p:sp>
      <p:sp>
        <p:nvSpPr>
          <p:cNvPr id="9" name="線吹き出し 1 (枠付き) 8"/>
          <p:cNvSpPr/>
          <p:nvPr/>
        </p:nvSpPr>
        <p:spPr>
          <a:xfrm>
            <a:off x="6638844" y="2941487"/>
            <a:ext cx="1143001" cy="458724"/>
          </a:xfrm>
          <a:prstGeom prst="borderCallout1">
            <a:avLst>
              <a:gd name="adj1" fmla="val 63"/>
              <a:gd name="adj2" fmla="val 50001"/>
              <a:gd name="adj3" fmla="val -49460"/>
              <a:gd name="adj4" fmla="val 50001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8105886" y="2941487"/>
            <a:ext cx="1223049" cy="458724"/>
          </a:xfrm>
          <a:prstGeom prst="borderCallout1">
            <a:avLst>
              <a:gd name="adj1" fmla="val 63"/>
              <a:gd name="adj2" fmla="val 50001"/>
              <a:gd name="adj3" fmla="val -49460"/>
              <a:gd name="adj4" fmla="val 50001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もし～なら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782485" y="3899623"/>
            <a:ext cx="5457825" cy="53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 </a:t>
            </a: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もし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～なら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6638844" y="3789783"/>
            <a:ext cx="597408" cy="643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7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280971" y="1941816"/>
            <a:ext cx="3133618" cy="410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フレーム 12"/>
          <p:cNvSpPr/>
          <p:nvPr/>
        </p:nvSpPr>
        <p:spPr>
          <a:xfrm>
            <a:off x="1419709" y="2254894"/>
            <a:ext cx="1580345" cy="354742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083479" y="2198439"/>
            <a:ext cx="1357636" cy="467651"/>
          </a:xfrm>
          <a:prstGeom prst="borderCallout1">
            <a:avLst>
              <a:gd name="adj1" fmla="val 49302"/>
              <a:gd name="adj2" fmla="val 451"/>
              <a:gd name="adj3" fmla="val 53754"/>
              <a:gd name="adj4" fmla="val -141324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フレーム 14"/>
          <p:cNvSpPr/>
          <p:nvPr/>
        </p:nvSpPr>
        <p:spPr>
          <a:xfrm>
            <a:off x="1419709" y="2822981"/>
            <a:ext cx="2505019" cy="2899726"/>
          </a:xfrm>
          <a:prstGeom prst="frame">
            <a:avLst>
              <a:gd name="adj1" fmla="val 1946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6196008" y="2787478"/>
            <a:ext cx="1622971" cy="889914"/>
          </a:xfrm>
          <a:prstGeom prst="borderCallout1">
            <a:avLst>
              <a:gd name="adj1" fmla="val 49302"/>
              <a:gd name="adj2" fmla="val 451"/>
              <a:gd name="adj3" fmla="val 53754"/>
              <a:gd name="adj4" fmla="val -141324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「それ以外」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成立したので実行されない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000161" y="2544190"/>
            <a:ext cx="19127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０＋１＝１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= 1</a:t>
            </a:r>
          </a:p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とな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4181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endParaRPr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522775" y="1186344"/>
            <a:ext cx="266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470044" y="1740245"/>
            <a:ext cx="3752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7470044" y="2298278"/>
            <a:ext cx="1132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2153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  <p:bldP spid="3" grpId="0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38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8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29169</TotalTime>
  <Words>6576</Words>
  <Application>Microsoft Office PowerPoint</Application>
  <PresentationFormat>ワイド画面</PresentationFormat>
  <Paragraphs>1352</Paragraphs>
  <Slides>107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107</vt:i4>
      </vt:variant>
    </vt:vector>
  </HeadingPairs>
  <TitlesOfParts>
    <vt:vector size="116" baseType="lpstr">
      <vt:lpstr>UD デジタル 教科書体 NK-B</vt:lpstr>
      <vt:lpstr>UD デジタル 教科書体 NP-B</vt:lpstr>
      <vt:lpstr>游ゴシック</vt:lpstr>
      <vt:lpstr>游ゴシック Light</vt:lpstr>
      <vt:lpstr>Arial</vt:lpstr>
      <vt:lpstr>Calibri</vt:lpstr>
      <vt:lpstr>Calibri Light</vt:lpstr>
      <vt:lpstr>Corbel</vt:lpstr>
      <vt:lpstr>Office Theme</vt:lpstr>
      <vt:lpstr>プログラミング基礎演習I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まずは前回の復習！</vt:lpstr>
      <vt:lpstr>まずは前回の復習！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Javaって 何が作れるの？</dc:title>
  <dc:creator>石田 雄太</dc:creator>
  <cp:lastModifiedBy>石田 雄太</cp:lastModifiedBy>
  <cp:revision>343</cp:revision>
  <dcterms:created xsi:type="dcterms:W3CDTF">2020-03-04T08:20:15Z</dcterms:created>
  <dcterms:modified xsi:type="dcterms:W3CDTF">2021-04-29T04:02:20Z</dcterms:modified>
</cp:coreProperties>
</file>